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8" r:id="rId5"/>
    <p:sldId id="259" r:id="rId6"/>
    <p:sldId id="261" r:id="rId7"/>
    <p:sldId id="264" r:id="rId8"/>
    <p:sldId id="263" r:id="rId9"/>
    <p:sldId id="265" r:id="rId10"/>
    <p:sldId id="266" r:id="rId11"/>
    <p:sldId id="267" r:id="rId12"/>
    <p:sldId id="268" r:id="rId13"/>
    <p:sldId id="269" r:id="rId14"/>
  </p:sldIdLst>
  <p:sldSz cx="9144000" cy="5143500" type="screen16x9"/>
  <p:notesSz cx="6858000" cy="9144000"/>
  <p:embeddedFontLst>
    <p:embeddedFont>
      <p:font typeface="Roboto Black" panose="020B0604020202020204" charset="0"/>
      <p:bold r:id="rId16"/>
      <p:boldItalic r:id="rId17"/>
    </p:embeddedFont>
    <p:embeddedFont>
      <p:font typeface="Calibri" panose="020F0502020204030204" pitchFamily="34" charset="0"/>
      <p:regular r:id="rId18"/>
      <p:bold r:id="rId19"/>
      <p:italic r:id="rId20"/>
      <p:boldItalic r:id="rId21"/>
    </p:embeddedFont>
    <p:embeddedFont>
      <p:font typeface="Roboto Thin"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
      <p:font typeface="Dosis"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4417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7173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6986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3622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691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0547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4825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3600" dirty="0">
                <a:solidFill>
                  <a:schemeClr val="lt1"/>
                </a:solidFill>
                <a:latin typeface="Roboto Black"/>
                <a:ea typeface="Roboto Black"/>
                <a:cs typeface="Roboto Black"/>
                <a:sym typeface="Roboto Black"/>
              </a:rPr>
              <a:t>First-and-Last Touch Attribution Project</a:t>
            </a:r>
            <a:endParaRPr sz="36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Dustin Rupe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12/19/2018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405141"/>
            <a:ext cx="8520600" cy="57825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Optimizing the campaign budget</a:t>
            </a:r>
            <a:endParaRPr sz="2400" b="1" dirty="0">
              <a:solidFill>
                <a:srgbClr val="295269"/>
              </a:solidFill>
              <a:latin typeface="Roboto"/>
              <a:ea typeface="Roboto"/>
              <a:cs typeface="Roboto"/>
              <a:sym typeface="Roboto"/>
            </a:endParaRPr>
          </a:p>
        </p:txBody>
      </p:sp>
      <p:sp>
        <p:nvSpPr>
          <p:cNvPr id="324" name="Shape 324"/>
          <p:cNvSpPr txBox="1"/>
          <p:nvPr/>
        </p:nvSpPr>
        <p:spPr>
          <a:xfrm>
            <a:off x="177975" y="1054491"/>
            <a:ext cx="4920900" cy="364381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Which campaigns should be invested in?</a:t>
            </a:r>
          </a:p>
          <a:p>
            <a:pPr marL="0" lvl="0" indent="0" rtl="0">
              <a:lnSpc>
                <a:spcPct val="115000"/>
              </a:lnSpc>
              <a:spcBef>
                <a:spcPts val="0"/>
              </a:spcBef>
              <a:spcAft>
                <a:spcPts val="0"/>
              </a:spcAft>
              <a:buClr>
                <a:schemeClr val="dk1"/>
              </a:buClr>
              <a:buSzPts val="1100"/>
              <a:buFont typeface="Arial"/>
              <a:buNone/>
            </a:pPr>
            <a:endParaRPr lang="en-US" sz="1000" dirty="0">
              <a:latin typeface="Roboto"/>
              <a:ea typeface="Roboto"/>
              <a:cs typeface="Roboto"/>
              <a:sym typeface="Roboto"/>
            </a:endParaRPr>
          </a:p>
          <a:p>
            <a:pPr marL="152400" lvl="0" rtl="0">
              <a:lnSpc>
                <a:spcPct val="115000"/>
              </a:lnSpc>
              <a:spcBef>
                <a:spcPts val="0"/>
              </a:spcBef>
              <a:spcAft>
                <a:spcPts val="0"/>
              </a:spcAft>
              <a:buSzPts val="1200"/>
            </a:pPr>
            <a:r>
              <a:rPr lang="en-US" sz="1000" dirty="0">
                <a:latin typeface="Roboto"/>
                <a:ea typeface="Roboto"/>
                <a:cs typeface="Roboto"/>
                <a:sym typeface="Roboto"/>
              </a:rPr>
              <a:t>After looking at the results of the data, it appears that the top 5 campaigns that should be invested in are as follows:</a:t>
            </a:r>
          </a:p>
          <a:p>
            <a:pPr marL="457200" lvl="0" indent="-304800" rtl="0">
              <a:lnSpc>
                <a:spcPct val="115000"/>
              </a:lnSpc>
              <a:spcBef>
                <a:spcPts val="0"/>
              </a:spcBef>
              <a:spcAft>
                <a:spcPts val="0"/>
              </a:spcAft>
              <a:buSzPts val="1200"/>
              <a:buFont typeface="+mj-lt"/>
              <a:buAutoNum type="arabicPeriod"/>
            </a:pPr>
            <a:endParaRPr lang="en-US" sz="10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000" dirty="0">
                <a:latin typeface="Roboto"/>
                <a:ea typeface="Roboto"/>
                <a:cs typeface="Roboto"/>
                <a:sym typeface="Roboto"/>
              </a:rPr>
              <a:t>Medium</a:t>
            </a:r>
          </a:p>
          <a:p>
            <a:pPr marL="457200" lvl="0" indent="-304800" rtl="0">
              <a:lnSpc>
                <a:spcPct val="115000"/>
              </a:lnSpc>
              <a:spcBef>
                <a:spcPts val="0"/>
              </a:spcBef>
              <a:spcAft>
                <a:spcPts val="0"/>
              </a:spcAft>
              <a:buSzPts val="1200"/>
              <a:buFont typeface="Roboto"/>
              <a:buChar char="●"/>
            </a:pPr>
            <a:r>
              <a:rPr lang="en-US" sz="1000" dirty="0">
                <a:latin typeface="Roboto"/>
                <a:ea typeface="Roboto"/>
                <a:cs typeface="Roboto"/>
                <a:sym typeface="Roboto"/>
              </a:rPr>
              <a:t>NY Times</a:t>
            </a:r>
          </a:p>
          <a:p>
            <a:pPr marL="457200" lvl="0" indent="-304800" rtl="0">
              <a:lnSpc>
                <a:spcPct val="115000"/>
              </a:lnSpc>
              <a:spcBef>
                <a:spcPts val="0"/>
              </a:spcBef>
              <a:spcAft>
                <a:spcPts val="0"/>
              </a:spcAft>
              <a:buSzPts val="1200"/>
              <a:buFont typeface="Roboto"/>
              <a:buChar char="●"/>
            </a:pPr>
            <a:r>
              <a:rPr lang="en-US" sz="1000" dirty="0">
                <a:latin typeface="Roboto"/>
                <a:ea typeface="Roboto"/>
                <a:cs typeface="Roboto"/>
                <a:sym typeface="Roboto"/>
              </a:rPr>
              <a:t>Buzzfeed</a:t>
            </a:r>
          </a:p>
          <a:p>
            <a:pPr marL="457200" lvl="0" indent="-304800" rtl="0">
              <a:lnSpc>
                <a:spcPct val="115000"/>
              </a:lnSpc>
              <a:spcBef>
                <a:spcPts val="0"/>
              </a:spcBef>
              <a:spcAft>
                <a:spcPts val="0"/>
              </a:spcAft>
              <a:buSzPts val="1200"/>
              <a:buFont typeface="Roboto"/>
              <a:buChar char="●"/>
            </a:pPr>
            <a:r>
              <a:rPr lang="en-US" sz="1000" dirty="0">
                <a:latin typeface="Roboto"/>
                <a:ea typeface="Roboto"/>
                <a:cs typeface="Roboto"/>
                <a:sym typeface="Roboto"/>
              </a:rPr>
              <a:t>Email</a:t>
            </a:r>
          </a:p>
          <a:p>
            <a:pPr marL="457200" lvl="0" indent="-304800" rtl="0">
              <a:lnSpc>
                <a:spcPct val="115000"/>
              </a:lnSpc>
              <a:spcBef>
                <a:spcPts val="0"/>
              </a:spcBef>
              <a:spcAft>
                <a:spcPts val="0"/>
              </a:spcAft>
              <a:buSzPts val="1200"/>
              <a:buFont typeface="Roboto"/>
              <a:buChar char="●"/>
            </a:pPr>
            <a:r>
              <a:rPr lang="en-US" sz="1000" dirty="0">
                <a:latin typeface="Roboto"/>
                <a:ea typeface="Roboto"/>
                <a:cs typeface="Roboto"/>
                <a:sym typeface="Roboto"/>
              </a:rPr>
              <a:t>Facebook</a:t>
            </a:r>
          </a:p>
          <a:p>
            <a:pPr marL="457200" lvl="0" indent="-304800" rtl="0">
              <a:lnSpc>
                <a:spcPct val="115000"/>
              </a:lnSpc>
              <a:spcBef>
                <a:spcPts val="0"/>
              </a:spcBef>
              <a:spcAft>
                <a:spcPts val="0"/>
              </a:spcAft>
              <a:buSzPts val="1200"/>
              <a:buFont typeface="Roboto"/>
              <a:buChar char="●"/>
            </a:pPr>
            <a:endParaRPr lang="en-US" sz="1000" dirty="0">
              <a:latin typeface="Roboto"/>
              <a:ea typeface="Roboto"/>
              <a:cs typeface="Roboto"/>
              <a:sym typeface="Roboto"/>
            </a:endParaRPr>
          </a:p>
          <a:p>
            <a:pPr marL="152400" lvl="0" rtl="0">
              <a:lnSpc>
                <a:spcPct val="115000"/>
              </a:lnSpc>
              <a:spcBef>
                <a:spcPts val="0"/>
              </a:spcBef>
              <a:spcAft>
                <a:spcPts val="0"/>
              </a:spcAft>
              <a:buSzPts val="1200"/>
            </a:pPr>
            <a:r>
              <a:rPr lang="en-US" sz="1000" dirty="0">
                <a:latin typeface="Roboto"/>
                <a:ea typeface="Roboto"/>
                <a:cs typeface="Roboto"/>
                <a:sym typeface="Roboto"/>
              </a:rPr>
              <a:t>Users are initially drawn to the website by either going their directly, or clicking on an ad or a </a:t>
            </a:r>
            <a:r>
              <a:rPr lang="en-US" sz="1000" dirty="0" err="1">
                <a:latin typeface="Roboto"/>
                <a:ea typeface="Roboto"/>
                <a:cs typeface="Roboto"/>
                <a:sym typeface="Roboto"/>
              </a:rPr>
              <a:t>buzzfeed</a:t>
            </a:r>
            <a:r>
              <a:rPr lang="en-US" sz="1000" dirty="0">
                <a:latin typeface="Roboto"/>
                <a:ea typeface="Roboto"/>
                <a:cs typeface="Roboto"/>
                <a:sym typeface="Roboto"/>
              </a:rPr>
              <a:t>.  The user then returns to the website to make a purchase because of an email they received from </a:t>
            </a:r>
            <a:r>
              <a:rPr lang="en-US" sz="1000" dirty="0" err="1">
                <a:latin typeface="Roboto"/>
                <a:ea typeface="Roboto"/>
                <a:cs typeface="Roboto"/>
                <a:sym typeface="Roboto"/>
              </a:rPr>
              <a:t>CoolTShirts</a:t>
            </a:r>
            <a:r>
              <a:rPr lang="en-US" sz="1000" dirty="0">
                <a:latin typeface="Roboto"/>
                <a:ea typeface="Roboto"/>
                <a:cs typeface="Roboto"/>
                <a:sym typeface="Roboto"/>
              </a:rPr>
              <a:t>, or by seeing </a:t>
            </a:r>
            <a:r>
              <a:rPr lang="en-US" sz="1000" dirty="0" err="1">
                <a:latin typeface="Roboto"/>
                <a:ea typeface="Roboto"/>
                <a:cs typeface="Roboto"/>
                <a:sym typeface="Roboto"/>
              </a:rPr>
              <a:t>CoolTShirts</a:t>
            </a:r>
            <a:r>
              <a:rPr lang="en-US" sz="1000" dirty="0">
                <a:latin typeface="Roboto"/>
                <a:ea typeface="Roboto"/>
                <a:cs typeface="Roboto"/>
                <a:sym typeface="Roboto"/>
              </a:rPr>
              <a:t> on their social media account.</a:t>
            </a:r>
          </a:p>
          <a:p>
            <a:pPr marL="152400" lvl="0" rtl="0">
              <a:lnSpc>
                <a:spcPct val="115000"/>
              </a:lnSpc>
              <a:spcBef>
                <a:spcPts val="0"/>
              </a:spcBef>
              <a:spcAft>
                <a:spcPts val="0"/>
              </a:spcAft>
              <a:buSzPts val="1200"/>
            </a:pPr>
            <a:r>
              <a:rPr lang="en-US" sz="1000" dirty="0">
                <a:latin typeface="Roboto"/>
                <a:ea typeface="Roboto"/>
                <a:cs typeface="Roboto"/>
                <a:sym typeface="Roboto"/>
              </a:rPr>
              <a:t> </a:t>
            </a:r>
          </a:p>
          <a:p>
            <a:pPr marL="152400" lvl="0" rtl="0">
              <a:lnSpc>
                <a:spcPct val="115000"/>
              </a:lnSpc>
              <a:spcBef>
                <a:spcPts val="0"/>
              </a:spcBef>
              <a:spcAft>
                <a:spcPts val="0"/>
              </a:spcAft>
              <a:buSzPts val="1200"/>
            </a:pPr>
            <a:r>
              <a:rPr lang="en-US" sz="1000" dirty="0">
                <a:latin typeface="Roboto"/>
                <a:ea typeface="Roboto"/>
                <a:cs typeface="Roboto"/>
                <a:sym typeface="Roboto"/>
              </a:rPr>
              <a:t>These are high quality campaigns that are well worth the investment because ads can show up on any website they go to and users always use email and social media on a daily bases.  These campaigns will get the best bang for the buck.</a:t>
            </a: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p:txBody>
      </p:sp>
      <p:pic>
        <p:nvPicPr>
          <p:cNvPr id="8" name="Picture 7">
            <a:extLst>
              <a:ext uri="{FF2B5EF4-FFF2-40B4-BE49-F238E27FC236}">
                <a16:creationId xmlns:a16="http://schemas.microsoft.com/office/drawing/2014/main" id="{35CD07FD-09E9-4717-88E8-C1570063B293}"/>
              </a:ext>
            </a:extLst>
          </p:cNvPr>
          <p:cNvPicPr>
            <a:picLocks noChangeAspect="1"/>
          </p:cNvPicPr>
          <p:nvPr/>
        </p:nvPicPr>
        <p:blipFill>
          <a:blip r:embed="rId3"/>
          <a:stretch>
            <a:fillRect/>
          </a:stretch>
        </p:blipFill>
        <p:spPr>
          <a:xfrm>
            <a:off x="5223861" y="1249942"/>
            <a:ext cx="3742164" cy="912441"/>
          </a:xfrm>
          <a:prstGeom prst="rect">
            <a:avLst/>
          </a:prstGeom>
        </p:spPr>
      </p:pic>
      <p:sp>
        <p:nvSpPr>
          <p:cNvPr id="6" name="TextBox 5">
            <a:extLst>
              <a:ext uri="{FF2B5EF4-FFF2-40B4-BE49-F238E27FC236}">
                <a16:creationId xmlns:a16="http://schemas.microsoft.com/office/drawing/2014/main" id="{AAE127DE-2A2B-4E15-A77B-DF94660F9778}"/>
              </a:ext>
            </a:extLst>
          </p:cNvPr>
          <p:cNvSpPr txBox="1"/>
          <p:nvPr/>
        </p:nvSpPr>
        <p:spPr>
          <a:xfrm>
            <a:off x="5132656" y="974405"/>
            <a:ext cx="1079142" cy="307777"/>
          </a:xfrm>
          <a:prstGeom prst="rect">
            <a:avLst/>
          </a:prstGeom>
          <a:noFill/>
        </p:spPr>
        <p:txBody>
          <a:bodyPr wrap="none" rtlCol="0">
            <a:spAutoFit/>
          </a:bodyPr>
          <a:lstStyle/>
          <a:p>
            <a:r>
              <a:rPr lang="en-US" dirty="0"/>
              <a:t>First Touch</a:t>
            </a:r>
          </a:p>
        </p:txBody>
      </p:sp>
      <p:sp>
        <p:nvSpPr>
          <p:cNvPr id="11" name="TextBox 10">
            <a:extLst>
              <a:ext uri="{FF2B5EF4-FFF2-40B4-BE49-F238E27FC236}">
                <a16:creationId xmlns:a16="http://schemas.microsoft.com/office/drawing/2014/main" id="{5AE8AAEC-2685-44E5-9697-CE3EEBE23AFC}"/>
              </a:ext>
            </a:extLst>
          </p:cNvPr>
          <p:cNvSpPr txBox="1"/>
          <p:nvPr/>
        </p:nvSpPr>
        <p:spPr>
          <a:xfrm>
            <a:off x="5157121" y="2246595"/>
            <a:ext cx="1069524" cy="307777"/>
          </a:xfrm>
          <a:prstGeom prst="rect">
            <a:avLst/>
          </a:prstGeom>
          <a:noFill/>
        </p:spPr>
        <p:txBody>
          <a:bodyPr wrap="none" rtlCol="0">
            <a:spAutoFit/>
          </a:bodyPr>
          <a:lstStyle/>
          <a:p>
            <a:r>
              <a:rPr lang="en-US" dirty="0"/>
              <a:t>Last Touch</a:t>
            </a:r>
          </a:p>
        </p:txBody>
      </p:sp>
      <p:pic>
        <p:nvPicPr>
          <p:cNvPr id="12" name="Picture 11">
            <a:extLst>
              <a:ext uri="{FF2B5EF4-FFF2-40B4-BE49-F238E27FC236}">
                <a16:creationId xmlns:a16="http://schemas.microsoft.com/office/drawing/2014/main" id="{EFB979DB-D370-4252-9A64-F609C3EBBA77}"/>
              </a:ext>
            </a:extLst>
          </p:cNvPr>
          <p:cNvPicPr>
            <a:picLocks noChangeAspect="1"/>
          </p:cNvPicPr>
          <p:nvPr/>
        </p:nvPicPr>
        <p:blipFill>
          <a:blip r:embed="rId4"/>
          <a:stretch>
            <a:fillRect/>
          </a:stretch>
        </p:blipFill>
        <p:spPr>
          <a:xfrm>
            <a:off x="5223861" y="2514328"/>
            <a:ext cx="3725111" cy="1445468"/>
          </a:xfrm>
          <a:prstGeom prst="rect">
            <a:avLst/>
          </a:prstGeom>
        </p:spPr>
      </p:pic>
      <p:pic>
        <p:nvPicPr>
          <p:cNvPr id="9" name="Picture 8">
            <a:extLst>
              <a:ext uri="{FF2B5EF4-FFF2-40B4-BE49-F238E27FC236}">
                <a16:creationId xmlns:a16="http://schemas.microsoft.com/office/drawing/2014/main" id="{CE21C4C0-0214-4A99-81AE-D7487956B8F3}"/>
              </a:ext>
            </a:extLst>
          </p:cNvPr>
          <p:cNvPicPr>
            <a:picLocks noChangeAspect="1"/>
          </p:cNvPicPr>
          <p:nvPr/>
        </p:nvPicPr>
        <p:blipFill>
          <a:blip r:embed="rId5"/>
          <a:stretch>
            <a:fillRect/>
          </a:stretch>
        </p:blipFill>
        <p:spPr>
          <a:xfrm>
            <a:off x="5223861" y="4211928"/>
            <a:ext cx="3725111" cy="486382"/>
          </a:xfrm>
          <a:prstGeom prst="rect">
            <a:avLst/>
          </a:prstGeom>
        </p:spPr>
      </p:pic>
    </p:spTree>
    <p:extLst>
      <p:ext uri="{BB962C8B-B14F-4D97-AF65-F5344CB8AC3E}">
        <p14:creationId xmlns:p14="http://schemas.microsoft.com/office/powerpoint/2010/main" val="145837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Roboto Black"/>
                <a:ea typeface="Roboto Black"/>
                <a:cs typeface="Roboto Black"/>
                <a:sym typeface="Roboto Black"/>
              </a:rPr>
              <a:t>Thank you!</a:t>
            </a:r>
            <a:endParaRPr sz="4400" dirty="0"/>
          </a:p>
        </p:txBody>
      </p:sp>
    </p:spTree>
    <p:extLst>
      <p:ext uri="{BB962C8B-B14F-4D97-AF65-F5344CB8AC3E}">
        <p14:creationId xmlns:p14="http://schemas.microsoft.com/office/powerpoint/2010/main" val="2912601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Arial" panose="020B0604020202020204" pitchFamily="34" charset="0"/>
              <a:buChar char="•"/>
            </a:pPr>
            <a:r>
              <a:rPr lang="en" sz="2400" dirty="0">
                <a:solidFill>
                  <a:srgbClr val="222222"/>
                </a:solidFill>
                <a:highlight>
                  <a:srgbClr val="FFFFFF"/>
                </a:highlight>
                <a:latin typeface="Roboto"/>
                <a:ea typeface="Roboto"/>
                <a:cs typeface="Roboto"/>
                <a:sym typeface="Roboto"/>
              </a:rPr>
              <a:t>Get</a:t>
            </a:r>
            <a:r>
              <a:rPr lang="en-US" sz="2400" dirty="0">
                <a:solidFill>
                  <a:srgbClr val="222222"/>
                </a:solidFill>
                <a:highlight>
                  <a:srgbClr val="FFFFFF"/>
                </a:highlight>
                <a:latin typeface="Roboto"/>
                <a:ea typeface="Roboto"/>
                <a:cs typeface="Roboto"/>
                <a:sym typeface="Roboto"/>
              </a:rPr>
              <a:t>ting</a:t>
            </a:r>
            <a:r>
              <a:rPr lang="en" sz="2400" dirty="0">
                <a:solidFill>
                  <a:srgbClr val="222222"/>
                </a:solidFill>
                <a:highlight>
                  <a:srgbClr val="FFFFFF"/>
                </a:highlight>
                <a:latin typeface="Roboto"/>
                <a:ea typeface="Roboto"/>
                <a:cs typeface="Roboto"/>
                <a:sym typeface="Roboto"/>
              </a:rPr>
              <a:t> familiar with 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Arial" panose="020B0604020202020204" pitchFamily="34" charset="0"/>
              <a:buChar char="•"/>
            </a:pPr>
            <a:r>
              <a:rPr lang="en" sz="240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Arial" panose="020B0604020202020204" pitchFamily="34" charset="0"/>
              <a:buChar char="•"/>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Roboto Black"/>
                <a:ea typeface="Roboto Black"/>
                <a:cs typeface="Roboto Black"/>
                <a:sym typeface="Roboto Black"/>
              </a:rPr>
              <a:t>Getting Familiar with </a:t>
            </a:r>
            <a:r>
              <a:rPr lang="en-US" sz="4400" dirty="0" err="1">
                <a:solidFill>
                  <a:schemeClr val="lt1"/>
                </a:solidFill>
                <a:latin typeface="Roboto Black"/>
                <a:ea typeface="Roboto Black"/>
                <a:cs typeface="Roboto Black"/>
                <a:sym typeface="Roboto Black"/>
              </a:rPr>
              <a:t>CoolTShirts</a:t>
            </a:r>
            <a:endParaRPr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The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Company</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6"/>
            <a:ext cx="3870900" cy="1833000"/>
          </a:xfrm>
          <a:prstGeom prst="rect">
            <a:avLst/>
          </a:prstGeom>
          <a:solidFill>
            <a:srgbClr val="D9D9D9"/>
          </a:solidFill>
          <a:ln>
            <a:noFill/>
          </a:ln>
        </p:spPr>
        <p:txBody>
          <a:bodyPr spcFirstLastPara="1" wrap="square" lIns="91425" tIns="91425" rIns="91425" bIns="91425" anchor="t" anchorCtr="0">
            <a:noAutofit/>
          </a:bodyPr>
          <a:lstStyle/>
          <a:p>
            <a:pPr lvl="0"/>
            <a:r>
              <a:rPr lang="en-US" sz="800" dirty="0">
                <a:latin typeface="Calibri" panose="020F0502020204030204" pitchFamily="34" charset="0"/>
                <a:cs typeface="Calibri" panose="020F0502020204030204" pitchFamily="34" charset="0"/>
              </a:rPr>
              <a:t>The following SQL code was used to find the results:</a:t>
            </a:r>
          </a:p>
          <a:p>
            <a:pPr lvl="0"/>
            <a:endParaRPr lang="en-US" sz="800" dirty="0">
              <a:latin typeface="Calibri" panose="020F0502020204030204" pitchFamily="34" charset="0"/>
              <a:cs typeface="Calibri" panose="020F0502020204030204" pitchFamily="34" charset="0"/>
            </a:endParaRPr>
          </a:p>
          <a:p>
            <a:pPr lvl="0"/>
            <a:r>
              <a:rPr lang="en-US" sz="800" dirty="0">
                <a:latin typeface="Calibri" panose="020F0502020204030204" pitchFamily="34" charset="0"/>
                <a:cs typeface="Calibri" panose="020F0502020204030204" pitchFamily="34" charset="0"/>
              </a:rPr>
              <a:t>SELECT count(DISTINCT </a:t>
            </a:r>
            <a:r>
              <a:rPr lang="en-US" sz="800" dirty="0" err="1">
                <a:latin typeface="Calibri" panose="020F0502020204030204" pitchFamily="34" charset="0"/>
                <a:cs typeface="Calibri" panose="020F0502020204030204" pitchFamily="34" charset="0"/>
              </a:rPr>
              <a:t>utm_campaign</a:t>
            </a:r>
            <a:r>
              <a:rPr lang="en-US" sz="800" dirty="0">
                <a:latin typeface="Calibri" panose="020F0502020204030204" pitchFamily="34" charset="0"/>
                <a:cs typeface="Calibri" panose="020F0502020204030204" pitchFamily="34" charset="0"/>
              </a:rPr>
              <a:t>) </a:t>
            </a:r>
          </a:p>
          <a:p>
            <a:pPr lvl="0"/>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page_visits</a:t>
            </a:r>
            <a:r>
              <a:rPr lang="en-US" sz="800" dirty="0">
                <a:latin typeface="Calibri" panose="020F0502020204030204" pitchFamily="34" charset="0"/>
                <a:cs typeface="Calibri" panose="020F0502020204030204" pitchFamily="34" charset="0"/>
              </a:rPr>
              <a:t>;</a:t>
            </a:r>
          </a:p>
          <a:p>
            <a:pPr lvl="0"/>
            <a:endParaRPr lang="en-US" sz="800" dirty="0">
              <a:latin typeface="Calibri" panose="020F0502020204030204" pitchFamily="34" charset="0"/>
              <a:ea typeface="Courier New"/>
              <a:cs typeface="Calibri" panose="020F0502020204030204" pitchFamily="34" charset="0"/>
              <a:sym typeface="Courier New"/>
            </a:endParaRPr>
          </a:p>
          <a:p>
            <a:pPr lvl="0"/>
            <a:r>
              <a:rPr lang="en-US" sz="800" dirty="0">
                <a:latin typeface="Calibri" panose="020F0502020204030204" pitchFamily="34" charset="0"/>
                <a:cs typeface="Calibri" panose="020F0502020204030204" pitchFamily="34" charset="0"/>
              </a:rPr>
              <a:t>SELECT count(DISTINCT </a:t>
            </a:r>
            <a:r>
              <a:rPr lang="en-US" sz="800" dirty="0" err="1">
                <a:latin typeface="Calibri" panose="020F0502020204030204" pitchFamily="34" charset="0"/>
                <a:cs typeface="Calibri" panose="020F0502020204030204" pitchFamily="34" charset="0"/>
              </a:rPr>
              <a:t>utm_source</a:t>
            </a:r>
            <a:r>
              <a:rPr lang="en-US" sz="800" dirty="0">
                <a:latin typeface="Calibri" panose="020F0502020204030204" pitchFamily="34" charset="0"/>
                <a:cs typeface="Calibri" panose="020F0502020204030204" pitchFamily="34" charset="0"/>
              </a:rPr>
              <a:t>) </a:t>
            </a:r>
          </a:p>
          <a:p>
            <a:pPr lvl="0"/>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page_visits</a:t>
            </a:r>
            <a:r>
              <a:rPr lang="en-US" sz="800" dirty="0">
                <a:latin typeface="Calibri" panose="020F0502020204030204" pitchFamily="34" charset="0"/>
                <a:cs typeface="Calibri" panose="020F0502020204030204" pitchFamily="34" charset="0"/>
              </a:rPr>
              <a:t>;</a:t>
            </a:r>
          </a:p>
          <a:p>
            <a:pPr lvl="0"/>
            <a:endParaRPr lang="en-US" sz="800" dirty="0">
              <a:latin typeface="Calibri" panose="020F0502020204030204" pitchFamily="34" charset="0"/>
              <a:ea typeface="Courier New"/>
              <a:cs typeface="Calibri" panose="020F0502020204030204" pitchFamily="34" charset="0"/>
              <a:sym typeface="Courier New"/>
            </a:endParaRPr>
          </a:p>
          <a:p>
            <a:pPr lvl="0"/>
            <a:r>
              <a:rPr lang="en-US" sz="800" dirty="0">
                <a:latin typeface="Calibri" panose="020F0502020204030204" pitchFamily="34" charset="0"/>
                <a:cs typeface="Calibri" panose="020F0502020204030204" pitchFamily="34" charset="0"/>
              </a:rPr>
              <a:t>SELECT DISTINCT </a:t>
            </a:r>
            <a:r>
              <a:rPr lang="en-US" sz="800" dirty="0" err="1">
                <a:latin typeface="Calibri" panose="020F0502020204030204" pitchFamily="34" charset="0"/>
                <a:cs typeface="Calibri" panose="020F0502020204030204" pitchFamily="34" charset="0"/>
              </a:rPr>
              <a:t>utm_campaign</a:t>
            </a:r>
            <a:r>
              <a:rPr lang="en-US" sz="800" dirty="0">
                <a:latin typeface="Calibri" panose="020F0502020204030204" pitchFamily="34" charset="0"/>
                <a:cs typeface="Calibri" panose="020F0502020204030204" pitchFamily="34" charset="0"/>
              </a:rPr>
              <a:t> </a:t>
            </a:r>
          </a:p>
          <a:p>
            <a:pPr lvl="0"/>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utm_source</a:t>
            </a:r>
            <a:r>
              <a:rPr lang="en-US" sz="800" dirty="0">
                <a:latin typeface="Calibri" panose="020F0502020204030204" pitchFamily="34" charset="0"/>
                <a:cs typeface="Calibri" panose="020F0502020204030204" pitchFamily="34" charset="0"/>
              </a:rPr>
              <a:t> </a:t>
            </a:r>
          </a:p>
          <a:p>
            <a:pPr lvl="0"/>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page_visits</a:t>
            </a:r>
            <a:r>
              <a:rPr lang="en-US" sz="800" dirty="0">
                <a:latin typeface="Calibri" panose="020F0502020204030204" pitchFamily="34" charset="0"/>
                <a:cs typeface="Calibri" panose="020F0502020204030204" pitchFamily="34" charset="0"/>
              </a:rPr>
              <a:t>;</a:t>
            </a:r>
            <a:endParaRPr sz="800" dirty="0">
              <a:latin typeface="Calibri" panose="020F0502020204030204" pitchFamily="34" charset="0"/>
              <a:ea typeface="Courier New"/>
              <a:cs typeface="Calibri" panose="020F0502020204030204" pitchFamily="34" charset="0"/>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 many campaigns and sources does </a:t>
            </a:r>
            <a:r>
              <a:rPr lang="en-US" sz="1200" dirty="0" err="1">
                <a:latin typeface="Roboto"/>
                <a:ea typeface="Roboto"/>
                <a:cs typeface="Roboto"/>
                <a:sym typeface="Roboto"/>
              </a:rPr>
              <a:t>CoolTShirts</a:t>
            </a:r>
            <a:r>
              <a:rPr lang="en-US" sz="1200" dirty="0">
                <a:latin typeface="Roboto"/>
                <a:ea typeface="Roboto"/>
                <a:cs typeface="Roboto"/>
                <a:sym typeface="Roboto"/>
              </a:rPr>
              <a:t> use and how are they related?</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There are 8 campaigns and 6 sources used with </a:t>
            </a:r>
            <a:r>
              <a:rPr lang="en-US" sz="1200" dirty="0" err="1">
                <a:latin typeface="Roboto"/>
                <a:ea typeface="Roboto"/>
                <a:cs typeface="Roboto"/>
                <a:sym typeface="Roboto"/>
              </a:rPr>
              <a:t>CoolTShirts</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A campaign identifies a specific ad or email blast, whereas a source identifies which site sent the traffic.</a:t>
            </a:r>
          </a:p>
          <a:p>
            <a:pPr marL="457200" lvl="0" indent="-304800">
              <a:lnSpc>
                <a:spcPct val="115000"/>
              </a:lnSpc>
              <a:buSzPts val="1200"/>
              <a:buFont typeface="Roboto"/>
              <a:buChar char="●"/>
            </a:pPr>
            <a:r>
              <a:rPr lang="en-US" sz="1200" dirty="0" err="1">
                <a:latin typeface="Roboto"/>
                <a:ea typeface="Roboto"/>
                <a:cs typeface="Roboto"/>
                <a:sym typeface="Roboto"/>
              </a:rPr>
              <a:t>CoolTShirts</a:t>
            </a:r>
            <a:r>
              <a:rPr lang="en-US" sz="1200" dirty="0">
                <a:latin typeface="Roboto"/>
                <a:ea typeface="Roboto"/>
                <a:cs typeface="Roboto"/>
                <a:sym typeface="Roboto"/>
              </a:rPr>
              <a:t> has 4 pages: a landing page, a shopping cart page, a checkout page, and a purchase page.</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F0542A89-A72F-4004-973F-2C55ECDBE1A0}"/>
              </a:ext>
            </a:extLst>
          </p:cNvPr>
          <p:cNvPicPr>
            <a:picLocks noChangeAspect="1"/>
          </p:cNvPicPr>
          <p:nvPr/>
        </p:nvPicPr>
        <p:blipFill>
          <a:blip r:embed="rId3"/>
          <a:stretch>
            <a:fillRect/>
          </a:stretch>
        </p:blipFill>
        <p:spPr>
          <a:xfrm>
            <a:off x="394903" y="3182446"/>
            <a:ext cx="4487043" cy="1765279"/>
          </a:xfrm>
          <a:prstGeom prst="rect">
            <a:avLst/>
          </a:prstGeom>
        </p:spPr>
      </p:pic>
      <p:pic>
        <p:nvPicPr>
          <p:cNvPr id="5" name="Picture 4">
            <a:extLst>
              <a:ext uri="{FF2B5EF4-FFF2-40B4-BE49-F238E27FC236}">
                <a16:creationId xmlns:a16="http://schemas.microsoft.com/office/drawing/2014/main" id="{A3F61BFB-EC6E-47EB-9E65-4765B0492399}"/>
              </a:ext>
            </a:extLst>
          </p:cNvPr>
          <p:cNvPicPr>
            <a:picLocks noChangeAspect="1"/>
          </p:cNvPicPr>
          <p:nvPr/>
        </p:nvPicPr>
        <p:blipFill>
          <a:blip r:embed="rId4"/>
          <a:stretch>
            <a:fillRect/>
          </a:stretch>
        </p:blipFill>
        <p:spPr>
          <a:xfrm>
            <a:off x="5098875" y="3182446"/>
            <a:ext cx="3951125" cy="9416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Roboto Black"/>
                <a:ea typeface="Roboto Black"/>
                <a:cs typeface="Roboto Black"/>
                <a:sym typeface="Roboto Black"/>
              </a:rPr>
              <a:t>What is the user journey?</a:t>
            </a:r>
            <a:endParaRPr sz="4400" dirty="0"/>
          </a:p>
        </p:txBody>
      </p:sp>
    </p:spTree>
    <p:extLst>
      <p:ext uri="{BB962C8B-B14F-4D97-AF65-F5344CB8AC3E}">
        <p14:creationId xmlns:p14="http://schemas.microsoft.com/office/powerpoint/2010/main" val="73643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177115"/>
          </a:xfrm>
          <a:prstGeom prst="rect">
            <a:avLst/>
          </a:prstGeom>
          <a:solidFill>
            <a:srgbClr val="D9D9D9"/>
          </a:solidFill>
          <a:ln>
            <a:noFill/>
          </a:ln>
        </p:spPr>
        <p:txBody>
          <a:bodyPr spcFirstLastPara="1" wrap="square" lIns="91425" tIns="91425" rIns="91425" bIns="91425" anchor="t" anchorCtr="0">
            <a:noAutofit/>
          </a:bodyPr>
          <a:lstStyle/>
          <a:p>
            <a:pPr lvl="0"/>
            <a:r>
              <a:rPr lang="en-US" sz="800" dirty="0">
                <a:latin typeface="Calibri" panose="020F0502020204030204" pitchFamily="34" charset="0"/>
                <a:cs typeface="Calibri" panose="020F0502020204030204" pitchFamily="34" charset="0"/>
              </a:rPr>
              <a:t>The following SQL code was used to find the results:</a:t>
            </a:r>
          </a:p>
          <a:p>
            <a:pPr lvl="0"/>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WITH </a:t>
            </a:r>
            <a:r>
              <a:rPr lang="en-US" sz="800" dirty="0" err="1">
                <a:latin typeface="Calibri" panose="020F0502020204030204" pitchFamily="34" charset="0"/>
                <a:cs typeface="Calibri" panose="020F0502020204030204" pitchFamily="34" charset="0"/>
              </a:rPr>
              <a:t>first_touch</a:t>
            </a:r>
            <a:r>
              <a:rPr lang="en-US" sz="800" dirty="0">
                <a:latin typeface="Calibri" panose="020F0502020204030204" pitchFamily="34" charset="0"/>
                <a:cs typeface="Calibri" panose="020F0502020204030204" pitchFamily="34" charset="0"/>
              </a:rPr>
              <a:t> AS (</a:t>
            </a:r>
          </a:p>
          <a:p>
            <a:r>
              <a:rPr lang="en-US" sz="800" dirty="0">
                <a:latin typeface="Calibri" panose="020F0502020204030204" pitchFamily="34" charset="0"/>
                <a:cs typeface="Calibri" panose="020F0502020204030204" pitchFamily="34" charset="0"/>
              </a:rPr>
              <a:t>    SELECT </a:t>
            </a:r>
            <a:r>
              <a:rPr lang="en-US" sz="800" dirty="0" err="1">
                <a:latin typeface="Calibri" panose="020F0502020204030204" pitchFamily="34" charset="0"/>
                <a:cs typeface="Calibri" panose="020F0502020204030204" pitchFamily="34" charset="0"/>
              </a:rPr>
              <a:t>user_id</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MIN(timestamp) as </a:t>
            </a:r>
            <a:r>
              <a:rPr lang="en-US" sz="800" dirty="0" err="1">
                <a:latin typeface="Calibri" panose="020F0502020204030204" pitchFamily="34" charset="0"/>
                <a:cs typeface="Calibri" panose="020F0502020204030204" pitchFamily="34" charset="0"/>
              </a:rPr>
              <a:t>first_touch_at</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FROM </a:t>
            </a:r>
            <a:r>
              <a:rPr lang="en-US" sz="800" dirty="0" err="1">
                <a:latin typeface="Calibri" panose="020F0502020204030204" pitchFamily="34" charset="0"/>
                <a:cs typeface="Calibri" panose="020F0502020204030204" pitchFamily="34" charset="0"/>
              </a:rPr>
              <a:t>page_visits</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GROUP BY </a:t>
            </a:r>
            <a:r>
              <a:rPr lang="en-US" sz="800" dirty="0" err="1">
                <a:latin typeface="Calibri" panose="020F0502020204030204" pitchFamily="34" charset="0"/>
                <a:cs typeface="Calibri" panose="020F0502020204030204" pitchFamily="34" charset="0"/>
              </a:rPr>
              <a:t>user_id</a:t>
            </a:r>
            <a:r>
              <a:rPr lang="en-US" sz="800" dirty="0">
                <a:latin typeface="Calibri" panose="020F0502020204030204" pitchFamily="34" charset="0"/>
                <a:cs typeface="Calibri" panose="020F0502020204030204" pitchFamily="34" charset="0"/>
              </a:rPr>
              <a:t>),</a:t>
            </a:r>
          </a:p>
          <a:p>
            <a:r>
              <a:rPr lang="en-US" sz="800" dirty="0" err="1">
                <a:latin typeface="Calibri" panose="020F0502020204030204" pitchFamily="34" charset="0"/>
                <a:cs typeface="Calibri" panose="020F0502020204030204" pitchFamily="34" charset="0"/>
              </a:rPr>
              <a:t>ft_attr</a:t>
            </a:r>
            <a:r>
              <a:rPr lang="en-US" sz="800" dirty="0">
                <a:latin typeface="Calibri" panose="020F0502020204030204" pitchFamily="34" charset="0"/>
                <a:cs typeface="Calibri" panose="020F0502020204030204" pitchFamily="34" charset="0"/>
              </a:rPr>
              <a:t> AS (</a:t>
            </a:r>
          </a:p>
          <a:p>
            <a:r>
              <a:rPr lang="en-US" sz="800" dirty="0">
                <a:latin typeface="Calibri" panose="020F0502020204030204" pitchFamily="34" charset="0"/>
                <a:cs typeface="Calibri" panose="020F0502020204030204" pitchFamily="34" charset="0"/>
              </a:rPr>
              <a:t>SELECT </a:t>
            </a:r>
            <a:r>
              <a:rPr lang="en-US" sz="800" dirty="0" err="1">
                <a:latin typeface="Calibri" panose="020F0502020204030204" pitchFamily="34" charset="0"/>
                <a:cs typeface="Calibri" panose="020F0502020204030204" pitchFamily="34" charset="0"/>
              </a:rPr>
              <a:t>ft.user_id</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ft.first_touch_at</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pv.utm_source</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pv.utm_campaign</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first_touch</a:t>
            </a:r>
            <a:r>
              <a:rPr lang="en-US" sz="800" dirty="0">
                <a:latin typeface="Calibri" panose="020F0502020204030204" pitchFamily="34" charset="0"/>
                <a:cs typeface="Calibri" panose="020F0502020204030204" pitchFamily="34" charset="0"/>
              </a:rPr>
              <a:t> ft</a:t>
            </a:r>
          </a:p>
          <a:p>
            <a:r>
              <a:rPr lang="en-US" sz="800" dirty="0">
                <a:latin typeface="Calibri" panose="020F0502020204030204" pitchFamily="34" charset="0"/>
                <a:cs typeface="Calibri" panose="020F0502020204030204" pitchFamily="34" charset="0"/>
              </a:rPr>
              <a:t>JOIN </a:t>
            </a:r>
            <a:r>
              <a:rPr lang="en-US" sz="800" dirty="0" err="1">
                <a:latin typeface="Calibri" panose="020F0502020204030204" pitchFamily="34" charset="0"/>
                <a:cs typeface="Calibri" panose="020F0502020204030204" pitchFamily="34" charset="0"/>
              </a:rPr>
              <a:t>page_visits</a:t>
            </a:r>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pv</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ON </a:t>
            </a:r>
            <a:r>
              <a:rPr lang="en-US" sz="800" dirty="0" err="1">
                <a:latin typeface="Calibri" panose="020F0502020204030204" pitchFamily="34" charset="0"/>
                <a:cs typeface="Calibri" panose="020F0502020204030204" pitchFamily="34" charset="0"/>
              </a:rPr>
              <a:t>ft.user_id</a:t>
            </a:r>
            <a:r>
              <a:rPr lang="en-US" sz="800" dirty="0">
                <a:latin typeface="Calibri" panose="020F0502020204030204" pitchFamily="34" charset="0"/>
                <a:cs typeface="Calibri" panose="020F0502020204030204" pitchFamily="34" charset="0"/>
              </a:rPr>
              <a:t> = </a:t>
            </a:r>
            <a:r>
              <a:rPr lang="en-US" sz="800" dirty="0" err="1">
                <a:latin typeface="Calibri" panose="020F0502020204030204" pitchFamily="34" charset="0"/>
                <a:cs typeface="Calibri" panose="020F0502020204030204" pitchFamily="34" charset="0"/>
              </a:rPr>
              <a:t>pv.user_id</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AND </a:t>
            </a:r>
            <a:r>
              <a:rPr lang="en-US" sz="800" dirty="0" err="1">
                <a:latin typeface="Calibri" panose="020F0502020204030204" pitchFamily="34" charset="0"/>
                <a:cs typeface="Calibri" panose="020F0502020204030204" pitchFamily="34" charset="0"/>
              </a:rPr>
              <a:t>ft.first_touch_at</a:t>
            </a:r>
            <a:r>
              <a:rPr lang="en-US" sz="800" dirty="0">
                <a:latin typeface="Calibri" panose="020F0502020204030204" pitchFamily="34" charset="0"/>
                <a:cs typeface="Calibri" panose="020F0502020204030204" pitchFamily="34" charset="0"/>
              </a:rPr>
              <a:t> = </a:t>
            </a:r>
            <a:r>
              <a:rPr lang="en-US" sz="800" dirty="0" err="1">
                <a:latin typeface="Calibri" panose="020F0502020204030204" pitchFamily="34" charset="0"/>
                <a:cs typeface="Calibri" panose="020F0502020204030204" pitchFamily="34" charset="0"/>
              </a:rPr>
              <a:t>pv.timestamp</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SELECT </a:t>
            </a:r>
            <a:r>
              <a:rPr lang="en-US" sz="800" dirty="0" err="1">
                <a:latin typeface="Calibri" panose="020F0502020204030204" pitchFamily="34" charset="0"/>
                <a:cs typeface="Calibri" panose="020F0502020204030204" pitchFamily="34" charset="0"/>
              </a:rPr>
              <a:t>ft_attr.utm_source</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ft_attr.utm_campaign</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COUNT(*)</a:t>
            </a:r>
          </a:p>
          <a:p>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ft_attr</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GROUP BY 1, 2</a:t>
            </a:r>
          </a:p>
          <a:p>
            <a:r>
              <a:rPr lang="en-US" sz="800" dirty="0">
                <a:latin typeface="Calibri" panose="020F0502020204030204" pitchFamily="34" charset="0"/>
                <a:cs typeface="Calibri" panose="020F0502020204030204" pitchFamily="34" charset="0"/>
              </a:rPr>
              <a:t>ORDER BY 3 DESC;</a:t>
            </a: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 many first touches is each campaign responsible for?</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There are </a:t>
            </a:r>
            <a:r>
              <a:rPr lang="en-US" sz="1200" b="1" dirty="0">
                <a:latin typeface="Roboto"/>
                <a:ea typeface="Roboto"/>
                <a:cs typeface="Roboto"/>
                <a:sym typeface="Roboto"/>
              </a:rPr>
              <a:t>622</a:t>
            </a:r>
            <a:r>
              <a:rPr lang="en-US" sz="1200" dirty="0">
                <a:latin typeface="Roboto"/>
                <a:ea typeface="Roboto"/>
                <a:cs typeface="Roboto"/>
                <a:sym typeface="Roboto"/>
              </a:rPr>
              <a:t> first touches in the 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campaign.</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There are </a:t>
            </a:r>
            <a:r>
              <a:rPr lang="en-US" sz="1200" b="1" dirty="0">
                <a:latin typeface="Roboto"/>
                <a:ea typeface="Roboto"/>
                <a:cs typeface="Roboto"/>
                <a:sym typeface="Roboto"/>
              </a:rPr>
              <a:t>612</a:t>
            </a:r>
            <a:r>
              <a:rPr lang="en-US" sz="1200" dirty="0">
                <a:latin typeface="Roboto"/>
                <a:ea typeface="Roboto"/>
                <a:cs typeface="Roboto"/>
                <a:sym typeface="Roboto"/>
              </a:rPr>
              <a:t> first touches in the getting-to-know-cool-</a:t>
            </a:r>
            <a:r>
              <a:rPr lang="en-US" sz="1200" dirty="0" err="1">
                <a:latin typeface="Roboto"/>
                <a:ea typeface="Roboto"/>
                <a:cs typeface="Roboto"/>
                <a:sym typeface="Roboto"/>
              </a:rPr>
              <a:t>tshirts</a:t>
            </a:r>
            <a:r>
              <a:rPr lang="en-US" sz="1200" dirty="0">
                <a:latin typeface="Roboto"/>
                <a:ea typeface="Roboto"/>
                <a:cs typeface="Roboto"/>
                <a:sym typeface="Roboto"/>
              </a:rPr>
              <a:t> campaign.</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There are </a:t>
            </a:r>
            <a:r>
              <a:rPr lang="en-US" sz="1200" b="1" dirty="0">
                <a:latin typeface="Roboto"/>
                <a:ea typeface="Roboto"/>
                <a:cs typeface="Roboto"/>
                <a:sym typeface="Roboto"/>
              </a:rPr>
              <a:t>576</a:t>
            </a:r>
            <a:r>
              <a:rPr lang="en-US" sz="1200" dirty="0">
                <a:latin typeface="Roboto"/>
                <a:ea typeface="Roboto"/>
                <a:cs typeface="Roboto"/>
                <a:sym typeface="Roboto"/>
              </a:rPr>
              <a:t> first touches in the ten-crazy-cool-</a:t>
            </a:r>
            <a:r>
              <a:rPr lang="en-US" sz="1200" dirty="0" err="1">
                <a:latin typeface="Roboto"/>
                <a:ea typeface="Roboto"/>
                <a:cs typeface="Roboto"/>
                <a:sym typeface="Roboto"/>
              </a:rPr>
              <a:t>tshirts</a:t>
            </a:r>
            <a:r>
              <a:rPr lang="en-US" sz="1200" dirty="0">
                <a:latin typeface="Roboto"/>
                <a:ea typeface="Roboto"/>
                <a:cs typeface="Roboto"/>
                <a:sym typeface="Roboto"/>
              </a:rPr>
              <a:t>-facts campaign.</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There are </a:t>
            </a:r>
            <a:r>
              <a:rPr lang="en-US" sz="1200" b="1" dirty="0">
                <a:latin typeface="Roboto"/>
                <a:ea typeface="Roboto"/>
                <a:cs typeface="Roboto"/>
                <a:sym typeface="Roboto"/>
              </a:rPr>
              <a:t>169</a:t>
            </a:r>
            <a:r>
              <a:rPr lang="en-US" sz="1200" dirty="0">
                <a:latin typeface="Roboto"/>
                <a:ea typeface="Roboto"/>
                <a:cs typeface="Roboto"/>
                <a:sym typeface="Roboto"/>
              </a:rPr>
              <a:t> first touches in the cool-</a:t>
            </a:r>
            <a:r>
              <a:rPr lang="en-US" sz="1200" dirty="0" err="1">
                <a:latin typeface="Roboto"/>
                <a:ea typeface="Roboto"/>
                <a:cs typeface="Roboto"/>
                <a:sym typeface="Roboto"/>
              </a:rPr>
              <a:t>tshirts</a:t>
            </a:r>
            <a:r>
              <a:rPr lang="en-US" sz="1200" dirty="0">
                <a:latin typeface="Roboto"/>
                <a:ea typeface="Roboto"/>
                <a:cs typeface="Roboto"/>
                <a:sym typeface="Roboto"/>
              </a:rPr>
              <a:t>-search campaign</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DF29AD87-056A-4883-A4E0-BF36A28383B1}"/>
              </a:ext>
            </a:extLst>
          </p:cNvPr>
          <p:cNvPicPr>
            <a:picLocks noChangeAspect="1"/>
          </p:cNvPicPr>
          <p:nvPr/>
        </p:nvPicPr>
        <p:blipFill>
          <a:blip r:embed="rId3"/>
          <a:stretch>
            <a:fillRect/>
          </a:stretch>
        </p:blipFill>
        <p:spPr>
          <a:xfrm>
            <a:off x="177975" y="3182446"/>
            <a:ext cx="4905093" cy="1195995"/>
          </a:xfrm>
          <a:prstGeom prst="rect">
            <a:avLst/>
          </a:prstGeom>
        </p:spPr>
      </p:pic>
    </p:spTree>
    <p:extLst>
      <p:ext uri="{BB962C8B-B14F-4D97-AF65-F5344CB8AC3E}">
        <p14:creationId xmlns:p14="http://schemas.microsoft.com/office/powerpoint/2010/main" val="176127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649550"/>
          </a:xfrm>
          <a:prstGeom prst="rect">
            <a:avLst/>
          </a:prstGeom>
          <a:solidFill>
            <a:srgbClr val="D9D9D9"/>
          </a:solidFill>
          <a:ln>
            <a:noFill/>
          </a:ln>
        </p:spPr>
        <p:txBody>
          <a:bodyPr spcFirstLastPara="1" wrap="square" lIns="91425" tIns="91425" rIns="91425" bIns="91425" anchor="t" anchorCtr="0">
            <a:noAutofit/>
          </a:bodyPr>
          <a:lstStyle/>
          <a:p>
            <a:pPr lvl="0"/>
            <a:r>
              <a:rPr lang="en-US" sz="800" dirty="0">
                <a:latin typeface="Calibri" panose="020F0502020204030204" pitchFamily="34" charset="0"/>
                <a:cs typeface="Calibri" panose="020F0502020204030204" pitchFamily="34" charset="0"/>
              </a:rPr>
              <a:t>The following SQL code was used to find the results:</a:t>
            </a:r>
          </a:p>
          <a:p>
            <a:pPr lvl="0"/>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WITH </a:t>
            </a:r>
            <a:r>
              <a:rPr lang="en-US" sz="800" dirty="0" err="1">
                <a:latin typeface="Calibri" panose="020F0502020204030204" pitchFamily="34" charset="0"/>
                <a:cs typeface="Calibri" panose="020F0502020204030204" pitchFamily="34" charset="0"/>
              </a:rPr>
              <a:t>last_touch</a:t>
            </a:r>
            <a:r>
              <a:rPr lang="en-US" sz="800" dirty="0">
                <a:latin typeface="Calibri" panose="020F0502020204030204" pitchFamily="34" charset="0"/>
                <a:cs typeface="Calibri" panose="020F0502020204030204" pitchFamily="34" charset="0"/>
              </a:rPr>
              <a:t> AS (</a:t>
            </a:r>
          </a:p>
          <a:p>
            <a:r>
              <a:rPr lang="en-US" sz="800" dirty="0">
                <a:latin typeface="Calibri" panose="020F0502020204030204" pitchFamily="34" charset="0"/>
                <a:cs typeface="Calibri" panose="020F0502020204030204" pitchFamily="34" charset="0"/>
              </a:rPr>
              <a:t>    SELECT </a:t>
            </a:r>
            <a:r>
              <a:rPr lang="en-US" sz="800" dirty="0" err="1">
                <a:latin typeface="Calibri" panose="020F0502020204030204" pitchFamily="34" charset="0"/>
                <a:cs typeface="Calibri" panose="020F0502020204030204" pitchFamily="34" charset="0"/>
              </a:rPr>
              <a:t>user_id</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MAX(timestamp) as </a:t>
            </a:r>
            <a:r>
              <a:rPr lang="en-US" sz="800" dirty="0" err="1">
                <a:latin typeface="Calibri" panose="020F0502020204030204" pitchFamily="34" charset="0"/>
                <a:cs typeface="Calibri" panose="020F0502020204030204" pitchFamily="34" charset="0"/>
              </a:rPr>
              <a:t>last_touch_at</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FROM </a:t>
            </a:r>
            <a:r>
              <a:rPr lang="en-US" sz="800" dirty="0" err="1">
                <a:latin typeface="Calibri" panose="020F0502020204030204" pitchFamily="34" charset="0"/>
                <a:cs typeface="Calibri" panose="020F0502020204030204" pitchFamily="34" charset="0"/>
              </a:rPr>
              <a:t>page_visits</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GROUP BY </a:t>
            </a:r>
            <a:r>
              <a:rPr lang="en-US" sz="800" dirty="0" err="1">
                <a:latin typeface="Calibri" panose="020F0502020204030204" pitchFamily="34" charset="0"/>
                <a:cs typeface="Calibri" panose="020F0502020204030204" pitchFamily="34" charset="0"/>
              </a:rPr>
              <a:t>user_id</a:t>
            </a:r>
            <a:r>
              <a:rPr lang="en-US" sz="800" dirty="0">
                <a:latin typeface="Calibri" panose="020F0502020204030204" pitchFamily="34" charset="0"/>
                <a:cs typeface="Calibri" panose="020F0502020204030204" pitchFamily="34" charset="0"/>
              </a:rPr>
              <a:t>),</a:t>
            </a:r>
          </a:p>
          <a:p>
            <a:r>
              <a:rPr lang="en-US" sz="800" dirty="0" err="1">
                <a:latin typeface="Calibri" panose="020F0502020204030204" pitchFamily="34" charset="0"/>
                <a:cs typeface="Calibri" panose="020F0502020204030204" pitchFamily="34" charset="0"/>
              </a:rPr>
              <a:t>lt_attr</a:t>
            </a:r>
            <a:r>
              <a:rPr lang="en-US" sz="800" dirty="0">
                <a:latin typeface="Calibri" panose="020F0502020204030204" pitchFamily="34" charset="0"/>
                <a:cs typeface="Calibri" panose="020F0502020204030204" pitchFamily="34" charset="0"/>
              </a:rPr>
              <a:t> AS (</a:t>
            </a:r>
          </a:p>
          <a:p>
            <a:r>
              <a:rPr lang="en-US" sz="800" dirty="0">
                <a:latin typeface="Calibri" panose="020F0502020204030204" pitchFamily="34" charset="0"/>
                <a:cs typeface="Calibri" panose="020F0502020204030204" pitchFamily="34" charset="0"/>
              </a:rPr>
              <a:t>SELECT </a:t>
            </a:r>
            <a:r>
              <a:rPr lang="en-US" sz="800" dirty="0" err="1">
                <a:latin typeface="Calibri" panose="020F0502020204030204" pitchFamily="34" charset="0"/>
                <a:cs typeface="Calibri" panose="020F0502020204030204" pitchFamily="34" charset="0"/>
              </a:rPr>
              <a:t>lt.user_id</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lt.last_touch_at</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pv.utm_source</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pv.utm_campaign</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last_touch</a:t>
            </a:r>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lt</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JOIN </a:t>
            </a:r>
            <a:r>
              <a:rPr lang="en-US" sz="800" dirty="0" err="1">
                <a:latin typeface="Calibri" panose="020F0502020204030204" pitchFamily="34" charset="0"/>
                <a:cs typeface="Calibri" panose="020F0502020204030204" pitchFamily="34" charset="0"/>
              </a:rPr>
              <a:t>page_visits</a:t>
            </a:r>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pv</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ON </a:t>
            </a:r>
            <a:r>
              <a:rPr lang="en-US" sz="800" dirty="0" err="1">
                <a:latin typeface="Calibri" panose="020F0502020204030204" pitchFamily="34" charset="0"/>
                <a:cs typeface="Calibri" panose="020F0502020204030204" pitchFamily="34" charset="0"/>
              </a:rPr>
              <a:t>lt.user_id</a:t>
            </a:r>
            <a:r>
              <a:rPr lang="en-US" sz="800" dirty="0">
                <a:latin typeface="Calibri" panose="020F0502020204030204" pitchFamily="34" charset="0"/>
                <a:cs typeface="Calibri" panose="020F0502020204030204" pitchFamily="34" charset="0"/>
              </a:rPr>
              <a:t> = </a:t>
            </a:r>
            <a:r>
              <a:rPr lang="en-US" sz="800" dirty="0" err="1">
                <a:latin typeface="Calibri" panose="020F0502020204030204" pitchFamily="34" charset="0"/>
                <a:cs typeface="Calibri" panose="020F0502020204030204" pitchFamily="34" charset="0"/>
              </a:rPr>
              <a:t>pv.user_id</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    AND </a:t>
            </a:r>
            <a:r>
              <a:rPr lang="en-US" sz="800" dirty="0" err="1">
                <a:latin typeface="Calibri" panose="020F0502020204030204" pitchFamily="34" charset="0"/>
                <a:cs typeface="Calibri" panose="020F0502020204030204" pitchFamily="34" charset="0"/>
              </a:rPr>
              <a:t>lt.last_touch_at</a:t>
            </a:r>
            <a:r>
              <a:rPr lang="en-US" sz="800" dirty="0">
                <a:latin typeface="Calibri" panose="020F0502020204030204" pitchFamily="34" charset="0"/>
                <a:cs typeface="Calibri" panose="020F0502020204030204" pitchFamily="34" charset="0"/>
              </a:rPr>
              <a:t> = </a:t>
            </a:r>
            <a:r>
              <a:rPr lang="en-US" sz="800" dirty="0" err="1">
                <a:latin typeface="Calibri" panose="020F0502020204030204" pitchFamily="34" charset="0"/>
                <a:cs typeface="Calibri" panose="020F0502020204030204" pitchFamily="34" charset="0"/>
              </a:rPr>
              <a:t>pv.timestamp</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SELECT </a:t>
            </a:r>
            <a:r>
              <a:rPr lang="en-US" sz="800" dirty="0" err="1">
                <a:latin typeface="Calibri" panose="020F0502020204030204" pitchFamily="34" charset="0"/>
                <a:cs typeface="Calibri" panose="020F0502020204030204" pitchFamily="34" charset="0"/>
              </a:rPr>
              <a:t>lt_attr.utm_source</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lt_attr.utm_campaign</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COUNT(*)</a:t>
            </a:r>
          </a:p>
          <a:p>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lt_attr</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GROUP BY 1, 2</a:t>
            </a:r>
          </a:p>
          <a:p>
            <a:r>
              <a:rPr lang="en-US" sz="800" dirty="0">
                <a:latin typeface="Calibri" panose="020F0502020204030204" pitchFamily="34" charset="0"/>
                <a:cs typeface="Calibri" panose="020F0502020204030204" pitchFamily="34" charset="0"/>
              </a:rPr>
              <a:t>ORDER BY 3 DESC;</a:t>
            </a:r>
          </a:p>
        </p:txBody>
      </p:sp>
      <p:sp>
        <p:nvSpPr>
          <p:cNvPr id="324" name="Shape 324"/>
          <p:cNvSpPr txBox="1"/>
          <p:nvPr/>
        </p:nvSpPr>
        <p:spPr>
          <a:xfrm>
            <a:off x="177975" y="1201325"/>
            <a:ext cx="4920900" cy="162864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 many last touches is each campaign responsible for?</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 weekly-newsletter campaign has the highest last touch with </a:t>
            </a:r>
            <a:r>
              <a:rPr lang="en-US" sz="1200" b="1" dirty="0">
                <a:latin typeface="Roboto"/>
                <a:ea typeface="Roboto"/>
                <a:cs typeface="Roboto"/>
                <a:sym typeface="Roboto"/>
              </a:rPr>
              <a:t>447</a:t>
            </a:r>
            <a:r>
              <a:rPr lang="en-US" sz="1200" dirty="0">
                <a:latin typeface="Roboto"/>
                <a:ea typeface="Roboto"/>
                <a:cs typeface="Roboto"/>
                <a:sym typeface="Roboto"/>
              </a:rPr>
              <a:t>.</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 lowest last touch campaign was the cool-</a:t>
            </a:r>
            <a:r>
              <a:rPr lang="en-US" sz="1200" dirty="0" err="1">
                <a:latin typeface="Roboto"/>
                <a:ea typeface="Roboto"/>
                <a:cs typeface="Roboto"/>
                <a:sym typeface="Roboto"/>
              </a:rPr>
              <a:t>tshirts</a:t>
            </a:r>
            <a:r>
              <a:rPr lang="en-US" sz="1200" dirty="0">
                <a:latin typeface="Roboto"/>
                <a:ea typeface="Roboto"/>
                <a:cs typeface="Roboto"/>
                <a:sym typeface="Roboto"/>
              </a:rPr>
              <a:t>-search with </a:t>
            </a:r>
            <a:r>
              <a:rPr lang="en-US" sz="1200" b="1" dirty="0">
                <a:latin typeface="Roboto"/>
                <a:ea typeface="Roboto"/>
                <a:cs typeface="Roboto"/>
                <a:sym typeface="Roboto"/>
              </a:rPr>
              <a:t>60</a:t>
            </a:r>
            <a:r>
              <a:rPr lang="en-US" sz="1200" dirty="0">
                <a:latin typeface="Roboto"/>
                <a:ea typeface="Roboto"/>
                <a:cs typeface="Roboto"/>
                <a:sym typeface="Roboto"/>
              </a:rPr>
              <a:t>.</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Below shows the full results to the last touches for each campaign.</a:t>
            </a: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E1313F2E-EEBB-424F-9FE1-9FB02C51A9CB}"/>
              </a:ext>
            </a:extLst>
          </p:cNvPr>
          <p:cNvPicPr>
            <a:picLocks noChangeAspect="1"/>
          </p:cNvPicPr>
          <p:nvPr/>
        </p:nvPicPr>
        <p:blipFill>
          <a:blip r:embed="rId3"/>
          <a:stretch>
            <a:fillRect/>
          </a:stretch>
        </p:blipFill>
        <p:spPr>
          <a:xfrm>
            <a:off x="177975" y="2943833"/>
            <a:ext cx="4914632" cy="1907042"/>
          </a:xfrm>
          <a:prstGeom prst="rect">
            <a:avLst/>
          </a:prstGeom>
        </p:spPr>
      </p:pic>
    </p:spTree>
    <p:extLst>
      <p:ext uri="{BB962C8B-B14F-4D97-AF65-F5344CB8AC3E}">
        <p14:creationId xmlns:p14="http://schemas.microsoft.com/office/powerpoint/2010/main" val="4263970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628643"/>
          </a:xfrm>
          <a:prstGeom prst="rect">
            <a:avLst/>
          </a:prstGeom>
          <a:solidFill>
            <a:srgbClr val="D9D9D9"/>
          </a:solidFill>
          <a:ln>
            <a:noFill/>
          </a:ln>
        </p:spPr>
        <p:txBody>
          <a:bodyPr spcFirstLastPara="1" wrap="square" lIns="91425" tIns="91425" rIns="91425" bIns="91425" anchor="t" anchorCtr="0">
            <a:noAutofit/>
          </a:bodyPr>
          <a:lstStyle/>
          <a:p>
            <a:pPr lvl="0"/>
            <a:r>
              <a:rPr lang="en-US" sz="800" dirty="0">
                <a:latin typeface="Calibri" panose="020F0502020204030204" pitchFamily="34" charset="0"/>
                <a:cs typeface="Calibri" panose="020F0502020204030204" pitchFamily="34" charset="0"/>
              </a:rPr>
              <a:t>The following SQL code was used to find the results:</a:t>
            </a:r>
          </a:p>
          <a:p>
            <a:pPr lvl="0"/>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SELECT COUNT(DISTINCT(</a:t>
            </a:r>
            <a:r>
              <a:rPr lang="en-US" sz="800" dirty="0" err="1">
                <a:latin typeface="Calibri" panose="020F0502020204030204" pitchFamily="34" charset="0"/>
                <a:cs typeface="Calibri" panose="020F0502020204030204" pitchFamily="34" charset="0"/>
              </a:rPr>
              <a:t>user_id</a:t>
            </a:r>
            <a:r>
              <a:rPr lang="en-US" sz="800" dirty="0">
                <a:latin typeface="Calibri" panose="020F0502020204030204" pitchFamily="34" charset="0"/>
                <a:cs typeface="Calibri" panose="020F0502020204030204" pitchFamily="34" charset="0"/>
              </a:rPr>
              <a:t>)) AS </a:t>
            </a:r>
            <a:r>
              <a:rPr lang="en-US" sz="800" dirty="0" err="1">
                <a:latin typeface="Calibri" panose="020F0502020204030204" pitchFamily="34" charset="0"/>
                <a:cs typeface="Calibri" panose="020F0502020204030204" pitchFamily="34" charset="0"/>
              </a:rPr>
              <a:t>user_id</a:t>
            </a:r>
            <a:r>
              <a:rPr lang="en-US" sz="800" dirty="0">
                <a:latin typeface="Calibri" panose="020F0502020204030204" pitchFamily="34" charset="0"/>
                <a:cs typeface="Calibri" panose="020F0502020204030204" pitchFamily="34" charset="0"/>
              </a:rPr>
              <a:t>,</a:t>
            </a:r>
          </a:p>
          <a:p>
            <a:r>
              <a:rPr lang="en-US" sz="800" dirty="0">
                <a:latin typeface="Calibri" panose="020F0502020204030204" pitchFamily="34" charset="0"/>
                <a:cs typeface="Calibri" panose="020F0502020204030204" pitchFamily="34" charset="0"/>
              </a:rPr>
              <a:t>              </a:t>
            </a:r>
            <a:r>
              <a:rPr lang="en-US" sz="800" dirty="0" err="1">
                <a:latin typeface="Calibri" panose="020F0502020204030204" pitchFamily="34" charset="0"/>
                <a:cs typeface="Calibri" panose="020F0502020204030204" pitchFamily="34" charset="0"/>
              </a:rPr>
              <a:t>page_name</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FROM </a:t>
            </a:r>
            <a:r>
              <a:rPr lang="en-US" sz="800" dirty="0" err="1">
                <a:latin typeface="Calibri" panose="020F0502020204030204" pitchFamily="34" charset="0"/>
                <a:cs typeface="Calibri" panose="020F0502020204030204" pitchFamily="34" charset="0"/>
              </a:rPr>
              <a:t>page_visits</a:t>
            </a:r>
            <a:endParaRPr lang="en-US" sz="8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WHERE </a:t>
            </a:r>
            <a:r>
              <a:rPr lang="en-US" sz="800" dirty="0" err="1">
                <a:latin typeface="Calibri" panose="020F0502020204030204" pitchFamily="34" charset="0"/>
                <a:cs typeface="Calibri" panose="020F0502020204030204" pitchFamily="34" charset="0"/>
              </a:rPr>
              <a:t>page_name</a:t>
            </a:r>
            <a:r>
              <a:rPr lang="en-US" sz="800" dirty="0">
                <a:latin typeface="Calibri" panose="020F0502020204030204" pitchFamily="34" charset="0"/>
                <a:cs typeface="Calibri" panose="020F0502020204030204" pitchFamily="34" charset="0"/>
              </a:rPr>
              <a:t> = '4 - purchase';</a:t>
            </a:r>
          </a:p>
        </p:txBody>
      </p:sp>
      <p:sp>
        <p:nvSpPr>
          <p:cNvPr id="324" name="Shape 324"/>
          <p:cNvSpPr txBox="1"/>
          <p:nvPr/>
        </p:nvSpPr>
        <p:spPr>
          <a:xfrm>
            <a:off x="177975" y="1201325"/>
            <a:ext cx="4920900" cy="162864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How many visitors make a purchase?</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There were a total of 361 visitors to </a:t>
            </a:r>
            <a:r>
              <a:rPr lang="en-US" sz="1200" dirty="0" err="1">
                <a:latin typeface="Roboto"/>
                <a:ea typeface="Roboto"/>
                <a:cs typeface="Roboto"/>
                <a:sym typeface="Roboto"/>
              </a:rPr>
              <a:t>CoolTShirts</a:t>
            </a:r>
            <a:r>
              <a:rPr lang="en-US" sz="1200" dirty="0">
                <a:latin typeface="Roboto"/>
                <a:ea typeface="Roboto"/>
                <a:cs typeface="Roboto"/>
                <a:sym typeface="Roboto"/>
              </a:rPr>
              <a:t> that made a purchase.</a:t>
            </a: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27E535D6-B8B9-48FF-8712-4A41984B14EE}"/>
              </a:ext>
            </a:extLst>
          </p:cNvPr>
          <p:cNvPicPr>
            <a:picLocks noChangeAspect="1"/>
          </p:cNvPicPr>
          <p:nvPr/>
        </p:nvPicPr>
        <p:blipFill>
          <a:blip r:embed="rId3"/>
          <a:stretch>
            <a:fillRect/>
          </a:stretch>
        </p:blipFill>
        <p:spPr>
          <a:xfrm>
            <a:off x="1471180" y="3114499"/>
            <a:ext cx="6201640" cy="809738"/>
          </a:xfrm>
          <a:prstGeom prst="rect">
            <a:avLst/>
          </a:prstGeom>
        </p:spPr>
      </p:pic>
    </p:spTree>
    <p:extLst>
      <p:ext uri="{BB962C8B-B14F-4D97-AF65-F5344CB8AC3E}">
        <p14:creationId xmlns:p14="http://schemas.microsoft.com/office/powerpoint/2010/main" val="46239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4"/>
            <a:ext cx="4920900" cy="331244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What is the typical user journey?</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It appears that the customer first come to the </a:t>
            </a:r>
            <a:r>
              <a:rPr lang="en-US" sz="1200" dirty="0" err="1">
                <a:latin typeface="Roboto"/>
                <a:ea typeface="Roboto"/>
                <a:cs typeface="Roboto"/>
                <a:sym typeface="Roboto"/>
              </a:rPr>
              <a:t>CoolTShirts</a:t>
            </a:r>
            <a:r>
              <a:rPr lang="en-US" sz="1200" dirty="0">
                <a:latin typeface="Roboto"/>
                <a:ea typeface="Roboto"/>
                <a:cs typeface="Roboto"/>
                <a:sym typeface="Roboto"/>
              </a:rPr>
              <a:t> webpage the most through a medium, the </a:t>
            </a:r>
            <a:r>
              <a:rPr lang="en-US" sz="1200" dirty="0" err="1">
                <a:latin typeface="Roboto"/>
                <a:ea typeface="Roboto"/>
                <a:cs typeface="Roboto"/>
                <a:sym typeface="Roboto"/>
              </a:rPr>
              <a:t>nytimes</a:t>
            </a:r>
            <a:r>
              <a:rPr lang="en-US" sz="1200" dirty="0">
                <a:latin typeface="Roboto"/>
                <a:ea typeface="Roboto"/>
                <a:cs typeface="Roboto"/>
                <a:sym typeface="Roboto"/>
              </a:rPr>
              <a:t>, or a </a:t>
            </a:r>
            <a:r>
              <a:rPr lang="en-US" sz="1200" dirty="0" err="1">
                <a:latin typeface="Roboto"/>
                <a:ea typeface="Roboto"/>
                <a:cs typeface="Roboto"/>
                <a:sym typeface="Roboto"/>
              </a:rPr>
              <a:t>buzzfeed</a:t>
            </a:r>
            <a:r>
              <a:rPr lang="en-US" sz="1200" dirty="0">
                <a:latin typeface="Roboto"/>
                <a:ea typeface="Roboto"/>
                <a:cs typeface="Roboto"/>
                <a:sym typeface="Roboto"/>
              </a:rPr>
              <a:t>.  However, it doesn’t appear that purchases are made at this time.</a:t>
            </a: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Users are most drawn back to the website for a purchase due to  an email or a social media platform like </a:t>
            </a:r>
            <a:r>
              <a:rPr lang="en-US" sz="1200" dirty="0" err="1">
                <a:latin typeface="Roboto"/>
                <a:ea typeface="Roboto"/>
                <a:cs typeface="Roboto"/>
                <a:sym typeface="Roboto"/>
              </a:rPr>
              <a:t>facebook</a:t>
            </a:r>
            <a:r>
              <a:rPr lang="en-US" sz="1200" dirty="0">
                <a:latin typeface="Roboto"/>
                <a:ea typeface="Roboto"/>
                <a:cs typeface="Roboto"/>
                <a:sym typeface="Roboto"/>
              </a:rPr>
              <a:t>.</a:t>
            </a: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Google is not used as often in getting the user to the website nor is it often used to get the user back to the website.</a:t>
            </a: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p:txBody>
      </p:sp>
      <p:pic>
        <p:nvPicPr>
          <p:cNvPr id="8" name="Picture 7">
            <a:extLst>
              <a:ext uri="{FF2B5EF4-FFF2-40B4-BE49-F238E27FC236}">
                <a16:creationId xmlns:a16="http://schemas.microsoft.com/office/drawing/2014/main" id="{35CD07FD-09E9-4717-88E8-C1570063B293}"/>
              </a:ext>
            </a:extLst>
          </p:cNvPr>
          <p:cNvPicPr>
            <a:picLocks noChangeAspect="1"/>
          </p:cNvPicPr>
          <p:nvPr/>
        </p:nvPicPr>
        <p:blipFill>
          <a:blip r:embed="rId3"/>
          <a:stretch>
            <a:fillRect/>
          </a:stretch>
        </p:blipFill>
        <p:spPr>
          <a:xfrm>
            <a:off x="5223861" y="1396774"/>
            <a:ext cx="3742164" cy="912441"/>
          </a:xfrm>
          <a:prstGeom prst="rect">
            <a:avLst/>
          </a:prstGeom>
        </p:spPr>
      </p:pic>
      <p:sp>
        <p:nvSpPr>
          <p:cNvPr id="6" name="TextBox 5">
            <a:extLst>
              <a:ext uri="{FF2B5EF4-FFF2-40B4-BE49-F238E27FC236}">
                <a16:creationId xmlns:a16="http://schemas.microsoft.com/office/drawing/2014/main" id="{AAE127DE-2A2B-4E15-A77B-DF94660F9778}"/>
              </a:ext>
            </a:extLst>
          </p:cNvPr>
          <p:cNvSpPr txBox="1"/>
          <p:nvPr/>
        </p:nvSpPr>
        <p:spPr>
          <a:xfrm>
            <a:off x="5159352" y="1121237"/>
            <a:ext cx="1079142" cy="307777"/>
          </a:xfrm>
          <a:prstGeom prst="rect">
            <a:avLst/>
          </a:prstGeom>
          <a:noFill/>
        </p:spPr>
        <p:txBody>
          <a:bodyPr wrap="none" rtlCol="0">
            <a:spAutoFit/>
          </a:bodyPr>
          <a:lstStyle/>
          <a:p>
            <a:r>
              <a:rPr lang="en-US" dirty="0"/>
              <a:t>First Touch</a:t>
            </a:r>
          </a:p>
        </p:txBody>
      </p:sp>
      <p:sp>
        <p:nvSpPr>
          <p:cNvPr id="11" name="TextBox 10">
            <a:extLst>
              <a:ext uri="{FF2B5EF4-FFF2-40B4-BE49-F238E27FC236}">
                <a16:creationId xmlns:a16="http://schemas.microsoft.com/office/drawing/2014/main" id="{5AE8AAEC-2685-44E5-9697-CE3EEBE23AFC}"/>
              </a:ext>
            </a:extLst>
          </p:cNvPr>
          <p:cNvSpPr txBox="1"/>
          <p:nvPr/>
        </p:nvSpPr>
        <p:spPr>
          <a:xfrm>
            <a:off x="5223861" y="2760527"/>
            <a:ext cx="1069524" cy="307777"/>
          </a:xfrm>
          <a:prstGeom prst="rect">
            <a:avLst/>
          </a:prstGeom>
          <a:noFill/>
        </p:spPr>
        <p:txBody>
          <a:bodyPr wrap="none" rtlCol="0">
            <a:spAutoFit/>
          </a:bodyPr>
          <a:lstStyle/>
          <a:p>
            <a:r>
              <a:rPr lang="en-US" dirty="0"/>
              <a:t>Last Touch</a:t>
            </a:r>
          </a:p>
        </p:txBody>
      </p:sp>
      <p:pic>
        <p:nvPicPr>
          <p:cNvPr id="12" name="Picture 11">
            <a:extLst>
              <a:ext uri="{FF2B5EF4-FFF2-40B4-BE49-F238E27FC236}">
                <a16:creationId xmlns:a16="http://schemas.microsoft.com/office/drawing/2014/main" id="{EFB979DB-D370-4252-9A64-F609C3EBBA77}"/>
              </a:ext>
            </a:extLst>
          </p:cNvPr>
          <p:cNvPicPr>
            <a:picLocks noChangeAspect="1"/>
          </p:cNvPicPr>
          <p:nvPr/>
        </p:nvPicPr>
        <p:blipFill>
          <a:blip r:embed="rId4"/>
          <a:stretch>
            <a:fillRect/>
          </a:stretch>
        </p:blipFill>
        <p:spPr>
          <a:xfrm>
            <a:off x="5223861" y="3068304"/>
            <a:ext cx="3725111" cy="1445468"/>
          </a:xfrm>
          <a:prstGeom prst="rect">
            <a:avLst/>
          </a:prstGeom>
        </p:spPr>
      </p:pic>
    </p:spTree>
    <p:extLst>
      <p:ext uri="{BB962C8B-B14F-4D97-AF65-F5344CB8AC3E}">
        <p14:creationId xmlns:p14="http://schemas.microsoft.com/office/powerpoint/2010/main" val="16298125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605</Words>
  <Application>Microsoft Office PowerPoint</Application>
  <PresentationFormat>On-screen Show (16:9)</PresentationFormat>
  <Paragraphs>119</Paragraphs>
  <Slides>11</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Roboto Black</vt:lpstr>
      <vt:lpstr>Calibri</vt:lpstr>
      <vt:lpstr>Roboto Thin</vt:lpstr>
      <vt:lpstr>Courier New</vt:lpstr>
      <vt:lpstr>Roboto</vt:lpstr>
      <vt:lpstr>Dosis</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Dustin Rupe</cp:lastModifiedBy>
  <cp:revision>11</cp:revision>
  <dcterms:modified xsi:type="dcterms:W3CDTF">2018-12-19T18:31:27Z</dcterms:modified>
</cp:coreProperties>
</file>